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318" r:id="rId3"/>
    <p:sldId id="330" r:id="rId4"/>
    <p:sldId id="321" r:id="rId5"/>
    <p:sldId id="337" r:id="rId6"/>
    <p:sldId id="322" r:id="rId7"/>
    <p:sldId id="323" r:id="rId8"/>
    <p:sldId id="324" r:id="rId9"/>
    <p:sldId id="325" r:id="rId10"/>
    <p:sldId id="334" r:id="rId11"/>
    <p:sldId id="335" r:id="rId12"/>
    <p:sldId id="380" r:id="rId13"/>
    <p:sldId id="360" r:id="rId14"/>
    <p:sldId id="336" r:id="rId15"/>
    <p:sldId id="327" r:id="rId16"/>
    <p:sldId id="398" r:id="rId17"/>
    <p:sldId id="350" r:id="rId18"/>
    <p:sldId id="381" r:id="rId19"/>
    <p:sldId id="353" r:id="rId20"/>
    <p:sldId id="361" r:id="rId21"/>
    <p:sldId id="362" r:id="rId22"/>
    <p:sldId id="363" r:id="rId23"/>
    <p:sldId id="366" r:id="rId24"/>
    <p:sldId id="365" r:id="rId25"/>
    <p:sldId id="406" r:id="rId26"/>
  </p:sldIdLst>
  <p:sldSz cx="10688638" cy="7562850"/>
  <p:notesSz cx="7010400" cy="9296400"/>
  <p:defaultTextStyle>
    <a:defPPr>
      <a:defRPr lang="ru-RU"/>
    </a:defPPr>
    <a:lvl1pPr marL="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521437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434"/>
    <a:srgbClr val="099BD7"/>
    <a:srgbClr val="475768"/>
    <a:srgbClr val="F15668"/>
    <a:srgbClr val="964B9E"/>
    <a:srgbClr val="703344"/>
    <a:srgbClr val="919DA9"/>
    <a:srgbClr val="993366"/>
    <a:srgbClr val="E6B9B8"/>
    <a:srgbClr val="5F0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146" y="48"/>
      </p:cViewPr>
      <p:guideLst>
        <p:guide orient="horz" pos="2382"/>
        <p:guide pos="336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AFFE2-3165-40ED-AC69-61B1B2B0CC79}" type="datetimeFigureOut">
              <a:rPr lang="ru-RU" smtClean="0"/>
              <a:t>10.11.2014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89050" y="1162050"/>
            <a:ext cx="4432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2FB48-CAD7-4215-9369-680384335F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254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879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65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295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825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44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584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594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411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060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F2FB48-CAD7-4215-9369-680384335FE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497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01648" y="2349386"/>
            <a:ext cx="9085342" cy="1621111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3296" y="4285615"/>
            <a:ext cx="7482047" cy="193272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7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1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3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95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9363" y="334377"/>
            <a:ext cx="2809479" cy="7116431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5361" y="334377"/>
            <a:ext cx="8255859" cy="7116431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182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434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44329" y="4859832"/>
            <a:ext cx="9085342" cy="1502066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329" y="3205459"/>
            <a:ext cx="9085342" cy="1654373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3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87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7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1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0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4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005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5361" y="1946734"/>
            <a:ext cx="5531741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35245" y="1946734"/>
            <a:ext cx="5533597" cy="550407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22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692889"/>
            <a:ext cx="4722671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432" y="2398404"/>
            <a:ext cx="4722671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29680" y="1692889"/>
            <a:ext cx="4724526" cy="705515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37" indent="0">
              <a:buNone/>
              <a:defRPr sz="2300" b="1"/>
            </a:lvl2pPr>
            <a:lvl3pPr marL="1042873" indent="0">
              <a:buNone/>
              <a:defRPr sz="2100" b="1"/>
            </a:lvl3pPr>
            <a:lvl4pPr marL="1564310" indent="0">
              <a:buNone/>
              <a:defRPr sz="1800" b="1"/>
            </a:lvl4pPr>
            <a:lvl5pPr marL="2085746" indent="0">
              <a:buNone/>
              <a:defRPr sz="1800" b="1"/>
            </a:lvl5pPr>
            <a:lvl6pPr marL="2607183" indent="0">
              <a:buNone/>
              <a:defRPr sz="1800" b="1"/>
            </a:lvl6pPr>
            <a:lvl7pPr marL="3128620" indent="0">
              <a:buNone/>
              <a:defRPr sz="1800" b="1"/>
            </a:lvl7pPr>
            <a:lvl8pPr marL="3650056" indent="0">
              <a:buNone/>
              <a:defRPr sz="1800" b="1"/>
            </a:lvl8pPr>
            <a:lvl9pPr marL="4171493" indent="0">
              <a:buNone/>
              <a:defRPr sz="18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29680" y="2398404"/>
            <a:ext cx="4724526" cy="4357393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52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67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25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34433" y="301113"/>
            <a:ext cx="3516488" cy="1281483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78960" y="301114"/>
            <a:ext cx="5975246" cy="6454683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433" y="1582597"/>
            <a:ext cx="3516488" cy="5173200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5442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095048" y="5293995"/>
            <a:ext cx="6413183" cy="62498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048" y="675755"/>
            <a:ext cx="6413183" cy="4537710"/>
          </a:xfrm>
        </p:spPr>
        <p:txBody>
          <a:bodyPr/>
          <a:lstStyle>
            <a:lvl1pPr marL="0" indent="0">
              <a:buNone/>
              <a:defRPr sz="3600"/>
            </a:lvl1pPr>
            <a:lvl2pPr marL="521437" indent="0">
              <a:buNone/>
              <a:defRPr sz="3200"/>
            </a:lvl2pPr>
            <a:lvl3pPr marL="1042873" indent="0">
              <a:buNone/>
              <a:defRPr sz="2700"/>
            </a:lvl3pPr>
            <a:lvl4pPr marL="1564310" indent="0">
              <a:buNone/>
              <a:defRPr sz="2300"/>
            </a:lvl4pPr>
            <a:lvl5pPr marL="2085746" indent="0">
              <a:buNone/>
              <a:defRPr sz="2300"/>
            </a:lvl5pPr>
            <a:lvl6pPr marL="2607183" indent="0">
              <a:buNone/>
              <a:defRPr sz="2300"/>
            </a:lvl6pPr>
            <a:lvl7pPr marL="3128620" indent="0">
              <a:buNone/>
              <a:defRPr sz="2300"/>
            </a:lvl7pPr>
            <a:lvl8pPr marL="3650056" indent="0">
              <a:buNone/>
              <a:defRPr sz="2300"/>
            </a:lvl8pPr>
            <a:lvl9pPr marL="4171493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048" y="5918981"/>
            <a:ext cx="6413183" cy="887584"/>
          </a:xfrm>
        </p:spPr>
        <p:txBody>
          <a:bodyPr/>
          <a:lstStyle>
            <a:lvl1pPr marL="0" indent="0">
              <a:buNone/>
              <a:defRPr sz="1600"/>
            </a:lvl1pPr>
            <a:lvl2pPr marL="521437" indent="0">
              <a:buNone/>
              <a:defRPr sz="1400"/>
            </a:lvl2pPr>
            <a:lvl3pPr marL="1042873" indent="0">
              <a:buNone/>
              <a:defRPr sz="1100"/>
            </a:lvl3pPr>
            <a:lvl4pPr marL="1564310" indent="0">
              <a:buNone/>
              <a:defRPr sz="1000"/>
            </a:lvl4pPr>
            <a:lvl5pPr marL="2085746" indent="0">
              <a:buNone/>
              <a:defRPr sz="1000"/>
            </a:lvl5pPr>
            <a:lvl6pPr marL="2607183" indent="0">
              <a:buNone/>
              <a:defRPr sz="1000"/>
            </a:lvl6pPr>
            <a:lvl7pPr marL="3128620" indent="0">
              <a:buNone/>
              <a:defRPr sz="1000"/>
            </a:lvl7pPr>
            <a:lvl8pPr marL="3650056" indent="0">
              <a:buNone/>
              <a:defRPr sz="1000"/>
            </a:lvl8pPr>
            <a:lvl9pPr marL="4171493" indent="0">
              <a:buNone/>
              <a:defRPr sz="10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573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432" y="302865"/>
            <a:ext cx="9619774" cy="1260475"/>
          </a:xfrm>
          <a:prstGeom prst="rect">
            <a:avLst/>
          </a:prstGeom>
        </p:spPr>
        <p:txBody>
          <a:bodyPr vert="horz" lIns="104287" tIns="52144" rIns="104287" bIns="52144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432" y="1764666"/>
            <a:ext cx="9619774" cy="4991131"/>
          </a:xfrm>
          <a:prstGeom prst="rect">
            <a:avLst/>
          </a:prstGeom>
        </p:spPr>
        <p:txBody>
          <a:bodyPr vert="horz" lIns="104287" tIns="52144" rIns="104287" bIns="52144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432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23C91-C4E4-9344-B0E6-8036EF1BE2A6}" type="datetimeFigureOut">
              <a:t>10.11.2014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1952" y="7009642"/>
            <a:ext cx="3384735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0190" y="7009642"/>
            <a:ext cx="2494016" cy="402652"/>
          </a:xfrm>
          <a:prstGeom prst="rect">
            <a:avLst/>
          </a:prstGeom>
        </p:spPr>
        <p:txBody>
          <a:bodyPr vert="horz" lIns="104287" tIns="52144" rIns="104287" bIns="52144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A3D0-CA63-4847-93FF-B94C208FD049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678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1437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77" indent="-391077" algn="l" defTabSz="521437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34" indent="-325898" algn="l" defTabSz="521437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592" indent="-260718" algn="l" defTabSz="521437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028" indent="-260718" algn="l" defTabSz="521437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465" indent="-260718" algn="l" defTabSz="521437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90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338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775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211" indent="-260718" algn="l" defTabSz="521437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37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87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1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74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18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620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056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493" algn="l" defTabSz="52143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microsoft.com/office/2007/relationships/hdphoto" Target="../media/hdphoto1.wdp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" y="10854"/>
            <a:ext cx="10688638" cy="7554765"/>
          </a:xfrm>
          <a:prstGeom prst="rect">
            <a:avLst/>
          </a:prstGeom>
        </p:spPr>
      </p:pic>
      <p:pic>
        <p:nvPicPr>
          <p:cNvPr id="5122" name="Picture 2" descr="\\Server-ib\mow-transfer-01\VZA_from_AMO\KAS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152"/>
            <a:ext cx="10688638" cy="80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3457" y="1429461"/>
            <a:ext cx="944728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KASTAMONU</a:t>
            </a: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>
              <a:spcBef>
                <a:spcPts val="1200"/>
              </a:spcBef>
            </a:pP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Новый глобальный игрок на российском рынке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457" y="4396192"/>
            <a:ext cx="2871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Владимир Кривцов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30.10.2014, Москва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2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" y="0"/>
            <a:ext cx="10698480" cy="75628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0" y="0"/>
            <a:ext cx="6355371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10787" y="4593352"/>
            <a:ext cx="93866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760"/>
              </a:lnSpc>
            </a:pPr>
            <a:r>
              <a:rPr lang="ru-RU" sz="4800" b="1" dirty="0">
                <a:latin typeface="Century Gothic" panose="020B0502020202020204" pitchFamily="34" charset="0"/>
              </a:rPr>
              <a:t>Трёхсекционный </a:t>
            </a:r>
            <a:endParaRPr lang="en-US" sz="4800" b="1" dirty="0" smtClean="0">
              <a:latin typeface="Century Gothic" panose="020B0502020202020204" pitchFamily="34" charset="0"/>
            </a:endParaRPr>
          </a:p>
          <a:p>
            <a:pPr>
              <a:lnSpc>
                <a:spcPts val="5760"/>
              </a:lnSpc>
            </a:pPr>
            <a:r>
              <a:rPr lang="ru-RU" sz="4800" b="1" dirty="0" smtClean="0">
                <a:latin typeface="Century Gothic" panose="020B0502020202020204" pitchFamily="34" charset="0"/>
              </a:rPr>
              <a:t>веерный охладитель </a:t>
            </a:r>
            <a:endParaRPr lang="en-US" sz="4800" b="1" dirty="0" smtClean="0">
              <a:latin typeface="Century Gothic" panose="020B0502020202020204" pitchFamily="34" charset="0"/>
            </a:endParaRPr>
          </a:p>
          <a:p>
            <a:pPr>
              <a:lnSpc>
                <a:spcPts val="5760"/>
              </a:lnSpc>
            </a:pPr>
            <a:r>
              <a:rPr lang="ru-RU" sz="4800" b="1" dirty="0" smtClean="0">
                <a:latin typeface="Century Gothic" panose="020B0502020202020204" pitchFamily="34" charset="0"/>
              </a:rPr>
              <a:t>плит</a:t>
            </a:r>
            <a:endParaRPr lang="ru-RU" sz="4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" y="-1698"/>
            <a:ext cx="10688668" cy="75895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flipH="1">
            <a:off x="-31" y="-1698"/>
            <a:ext cx="6355371" cy="76052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722104" y="2853042"/>
            <a:ext cx="924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Максимально </a:t>
            </a:r>
            <a:r>
              <a:rPr lang="ru-RU" dirty="0"/>
              <a:t>допустимое отклонение по толщине 0,2 </a:t>
            </a:r>
            <a:r>
              <a:rPr lang="ru-RU" dirty="0" smtClean="0"/>
              <a:t>мм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22104" y="467859"/>
            <a:ext cx="65773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</a:pP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Линия шлифования </a:t>
            </a: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МДФ/ХДФ 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Steinemann. </a:t>
            </a:r>
          </a:p>
        </p:txBody>
      </p:sp>
    </p:spTree>
    <p:extLst>
      <p:ext uri="{BB962C8B-B14F-4D97-AF65-F5344CB8AC3E}">
        <p14:creationId xmlns:p14="http://schemas.microsoft.com/office/powerpoint/2010/main" val="147844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Server-ib\mow-clients-01\KAS\102_Photos\Photos of the factory\kastamonu_1\IMG_06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344275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flipH="1">
            <a:off x="-4" y="1"/>
            <a:ext cx="6355371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99606" y="546899"/>
            <a:ext cx="9503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48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Линия ламинирования WEMHÖNER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1138" y="2165693"/>
            <a:ext cx="51863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KASTAMONU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две линии ламинирования. За такт каждая линия ламинирует по три плиты. Производительность одной линии 180 тактов в час, что позволяет произвести 540 плит (около 1 фуры ламинированных полов). Месячная производительность двух линий ламинирования до 3 млн. м</a:t>
            </a:r>
            <a:r>
              <a:rPr lang="ru-RU" sz="15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864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Server-ib\mow-transfer-01\VZA_from_AMO\banner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04" y="-22433"/>
            <a:ext cx="10731541" cy="807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044000" y="1771656"/>
            <a:ext cx="8826622" cy="1950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323"/>
              </a:spcBef>
            </a:pPr>
            <a:endParaRPr lang="ru-RU" sz="2206" dirty="0">
              <a:latin typeface="Calibri" panose="020F0502020204030204" pitchFamily="34" charset="0"/>
            </a:endParaRPr>
          </a:p>
          <a:p>
            <a:pPr>
              <a:spcBef>
                <a:spcPts val="1323"/>
              </a:spcBef>
            </a:pPr>
            <a:endParaRPr lang="en-US" sz="2206" b="1" dirty="0">
              <a:solidFill>
                <a:srgbClr val="68040E"/>
              </a:solidFill>
              <a:latin typeface="Calibri" panose="020F0502020204030204" pitchFamily="34" charset="0"/>
            </a:endParaRPr>
          </a:p>
          <a:p>
            <a:pPr>
              <a:spcBef>
                <a:spcPts val="1323"/>
              </a:spcBef>
            </a:pPr>
            <a:endParaRPr lang="en-US" sz="2206" b="1" dirty="0">
              <a:solidFill>
                <a:srgbClr val="68040E"/>
              </a:solidFill>
              <a:latin typeface="Calibri" panose="020F0502020204030204" pitchFamily="34" charset="0"/>
            </a:endParaRPr>
          </a:p>
          <a:p>
            <a:pPr>
              <a:spcBef>
                <a:spcPts val="1323"/>
              </a:spcBef>
            </a:pPr>
            <a:endParaRPr lang="ru-RU" sz="2206" b="1" dirty="0">
              <a:solidFill>
                <a:srgbClr val="68040E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Группа 19"/>
          <p:cNvGrpSpPr>
            <a:grpSpLocks noChangeAspect="1"/>
          </p:cNvGrpSpPr>
          <p:nvPr/>
        </p:nvGrpSpPr>
        <p:grpSpPr>
          <a:xfrm>
            <a:off x="2992498" y="5760935"/>
            <a:ext cx="2130349" cy="940200"/>
            <a:chOff x="4201882" y="3429000"/>
            <a:chExt cx="2610545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5" name="Прямоугольник 24"/>
            <p:cNvSpPr/>
            <p:nvPr/>
          </p:nvSpPr>
          <p:spPr>
            <a:xfrm>
              <a:off x="4201882" y="3429000"/>
              <a:ext cx="2610545" cy="1152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316"/>
            </a:p>
          </p:txBody>
        </p:sp>
        <p:pic>
          <p:nvPicPr>
            <p:cNvPr id="26" name="Picture 4" descr="http://www.schattdecor.de/fileadmin/schattdecor/templates/prototypes/images/log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102" y="3824088"/>
              <a:ext cx="2190750" cy="361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10" y="5454088"/>
            <a:ext cx="1440000" cy="1584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1077280" y="651002"/>
            <a:ext cx="5213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48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760"/>
              </a:lnSpc>
            </a:pPr>
            <a:r>
              <a:rPr lang="ru-RU" dirty="0"/>
              <a:t>Поставщики декоративной бумаги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77280" y="2971509"/>
            <a:ext cx="55320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создании программы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KASTAMONU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тщательно исследовала потребительские предпочтения российского рынка напольных покрытий. Проводились консультации с ведущими байерами магазинов сетевой розницы, дистриб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юторами, специалистами отрасли. </a:t>
            </a: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Основными поставщиками бумаги для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KASTAMONU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являются немецкие производители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Schattdecor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en-US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Interprint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9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" y="0"/>
            <a:ext cx="10697261" cy="75628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flipH="1">
            <a:off x="0" y="1"/>
            <a:ext cx="6355371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41645" y="667767"/>
            <a:ext cx="81528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48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Линия напольных покрытий HOMAG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645" y="2366745"/>
            <a:ext cx="86168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spcBef>
                <a:spcPts val="1200"/>
              </a:spcBef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Максимальная мощность 20 млн. м2 </a:t>
            </a:r>
          </a:p>
        </p:txBody>
      </p:sp>
    </p:spTree>
    <p:extLst>
      <p:ext uri="{BB962C8B-B14F-4D97-AF65-F5344CB8AC3E}">
        <p14:creationId xmlns:p14="http://schemas.microsoft.com/office/powerpoint/2010/main" val="6992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" y="0"/>
            <a:ext cx="12148111" cy="8587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582" y="2032476"/>
            <a:ext cx="5759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spcBef>
                <a:spcPts val="1200"/>
              </a:spcBef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Мы </a:t>
            </a:r>
            <a:r>
              <a:rPr lang="ru-RU" dirty="0"/>
              <a:t>создали складской комплекс общей площадью 55 тыс. м2, подвели к нему железнодорожную ветку, предусмотрели возможность контейнерных и вагонных отгрузок, организовали круглосуточную отгрузку по клиентским заявкам. Немаловажным фактором является близость к федеральной трассе М7.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8582" y="462816"/>
            <a:ext cx="58695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48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5760"/>
              </a:lnSpc>
            </a:pPr>
            <a:r>
              <a:rPr lang="ru-RU" dirty="0"/>
              <a:t>Быть ближе </a:t>
            </a:r>
            <a:r>
              <a:rPr lang="ru-RU" dirty="0" smtClean="0"/>
              <a:t>к </a:t>
            </a:r>
            <a:r>
              <a:rPr lang="ru-RU" dirty="0"/>
              <a:t>клиентам</a:t>
            </a:r>
          </a:p>
        </p:txBody>
      </p:sp>
    </p:spTree>
    <p:extLst>
      <p:ext uri="{BB962C8B-B14F-4D97-AF65-F5344CB8AC3E}">
        <p14:creationId xmlns:p14="http://schemas.microsoft.com/office/powerpoint/2010/main" val="31460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Untitled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" y="10854"/>
            <a:ext cx="10688638" cy="7554765"/>
          </a:xfrm>
          <a:prstGeom prst="rect">
            <a:avLst/>
          </a:prstGeom>
        </p:spPr>
      </p:pic>
      <p:pic>
        <p:nvPicPr>
          <p:cNvPr id="7" name="Picture 2" descr="\\Server-ib\mow-transfer-01\VZA_from_AMO\KAS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1" y="-1"/>
            <a:ext cx="10714229" cy="784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8488" y="1429059"/>
            <a:ext cx="7114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Почему </a:t>
            </a:r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KASTAMONU?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71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Server-ib\mow-clients-01\KAS\102_Photos\Photos of the factory\kastamonu_1\IMG_04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09" y="-1124607"/>
            <a:ext cx="13031186" cy="868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31482" y="2535228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64744" y="-1"/>
            <a:ext cx="6355371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162097" y="2744011"/>
            <a:ext cx="6166846" cy="418576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KASTAMONU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это компания с огромным опытом в </a:t>
            </a: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области деревообработки </a:t>
            </a:r>
            <a:endParaRPr lang="ru-RU" sz="36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Основанная в 1969 году в Стамбуле, компания KASTAMONU сегодня – один из ведущих мировых производителей деревообрабатывающей отрасли. На 13-заводах группы компания производит древесные плиты МДФ, ДСП, ламинированные напольные покрытия, дверные накладки и мебельные панели, которые поставляются в более чем 40 стран мира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44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Server-ib\mow-clients-01\KAS\102_Photos\Photos of the factory\kastamonu_1\IMG_00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344275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31482" y="2535228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-4" y="1"/>
            <a:ext cx="6148556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36681" y="703316"/>
            <a:ext cx="7296002" cy="480131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KASTAMONU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это компания с полным циклом производства</a:t>
            </a:r>
          </a:p>
          <a:p>
            <a:pPr algn="just"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 одной крышей мы осуществляем все этапы производственного цикла: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плиты ХДФ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смол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Импрегнация 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Разрезка и профилирование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Упаковка готовой продукции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этому мы несём полную ответственность за качество нашей продукции.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74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\\Server-ib\mow-clients-01\KAS\102_Photos\Photos of the factory\kastamonu_2\IMG_03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344275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31482" y="2535228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-4" y="1"/>
            <a:ext cx="6148556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2448" y="527740"/>
            <a:ext cx="6600145" cy="233910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haroni" panose="02010803020104030203" pitchFamily="2" charset="-79"/>
              </a:rPr>
              <a:t>KASTAMONU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– это высокое качество продукции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наших лабораториях мы постоянно проверяем качество продукции на соответствие нормам Турции, России и стран ЕС. Продукция KASTAMONU сертифицирована по стандартам ISO9001, ISO14001, OHSAS18001.</a:t>
            </a:r>
          </a:p>
        </p:txBody>
      </p:sp>
    </p:spTree>
    <p:extLst>
      <p:ext uri="{BB962C8B-B14F-4D97-AF65-F5344CB8AC3E}">
        <p14:creationId xmlns:p14="http://schemas.microsoft.com/office/powerpoint/2010/main" val="223047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" y="0"/>
            <a:ext cx="10702595" cy="7562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4293" y="5071511"/>
            <a:ext cx="4796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KASTAMONU </a:t>
            </a: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уже в России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8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\\Server-ib\mow-clients-01\KAS\102_Photos\Photos_Plant Opening\IMG_67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344275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31482" y="2535228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0"/>
            <a:ext cx="10720116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077191" y="1050241"/>
            <a:ext cx="7296002" cy="47089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FLOORPAN 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– это новая программа</a:t>
            </a:r>
            <a:r>
              <a: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напольных покрытий, разработанная специально для российского рынка</a:t>
            </a:r>
          </a:p>
          <a:p>
            <a:pPr algn="just">
              <a:spcBef>
                <a:spcPts val="1200"/>
              </a:spcBef>
            </a:pPr>
            <a:endParaRPr lang="ru-RU" sz="2000" dirty="0" smtClean="0">
              <a:solidFill>
                <a:schemeClr val="bg1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создании программы KASTAMONU очень тщательно исследовала потребительские предпочтения российского рынка напольных покрытий. Проводились консультации с ведущими байерами магазинов сетевой розницы, дистрибьюторами, специалистами 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отрасли и законодателями мировой моды в области дизайна и ремонта помещений. 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49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\\Server-ib\mow-clients-01\KAS\102_Photos\Photos_Plant Opening\IMG_6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2088" y="-442390"/>
            <a:ext cx="12050725" cy="803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31482" y="2535228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869376" y="-206907"/>
            <a:ext cx="6819261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988210" y="3574518"/>
            <a:ext cx="5384983" cy="320087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KASTAMONU</a:t>
            </a: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– это 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выгодные условия для партнеров и дистрибьюторов</a:t>
            </a:r>
            <a:endParaRPr lang="ru-RU" sz="2000" dirty="0" smtClean="0">
              <a:solidFill>
                <a:schemeClr val="bg1"/>
              </a:solidFill>
            </a:endParaRPr>
          </a:p>
          <a:p>
            <a:pPr algn="just"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своих клиентов мы создали выгодные условия работы, разработали специальные программы лояльности и стимулирования сбыта. 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89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\\Server-ib\mow-clients-01\KAS\102_Photos\Photos_Plant Opening\IMG_68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344275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31482" y="2535228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0" y="0"/>
            <a:ext cx="7520156" cy="75628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45093" y="3940615"/>
            <a:ext cx="5135893" cy="28931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KASTAMONU</a:t>
            </a: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– 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это продукция по реальной цене</a:t>
            </a:r>
            <a:endParaRPr lang="ru-RU" sz="16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не только создаём качественную продукцию. Мы хотим, чтобы она была доступной для массового потребителя. Поэтому наши цены – ВЫГОДНЫЕ!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76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\\Server-ib\mow-clients-01\KAS\102_Photos\Photos_Plant Opening\IMG_7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0072" y="1"/>
            <a:ext cx="11344276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31482" y="2535228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 rot="16200000" flipH="1">
            <a:off x="3354481" y="193125"/>
            <a:ext cx="3395172" cy="1134427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91536" y="5339882"/>
            <a:ext cx="9351730" cy="19082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KASTAMONU</a:t>
            </a:r>
            <a:r>
              <a:rPr lang="ru-RU" sz="3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– это производство в России!</a:t>
            </a:r>
            <a:endParaRPr lang="ru-RU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Инвестировав в российское производство более 600 млн. долларов США компания </a:t>
            </a:r>
            <a:r>
              <a:rPr lang="en-US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KASTAMONU</a:t>
            </a:r>
            <a:r>
              <a:rPr lang="ru-RU" sz="1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создала самый крупный в Европе завод в области деревообработки.</a:t>
            </a:r>
          </a:p>
        </p:txBody>
      </p:sp>
    </p:spTree>
    <p:extLst>
      <p:ext uri="{BB962C8B-B14F-4D97-AF65-F5344CB8AC3E}">
        <p14:creationId xmlns:p14="http://schemas.microsoft.com/office/powerpoint/2010/main" val="227958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" y="0"/>
            <a:ext cx="10684080" cy="7571874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31482" y="2535228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488843" y="3959659"/>
            <a:ext cx="909659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4800" b="1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KASTAMONU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dirty="0"/>
              <a:t>СДЕЛАНО С </a:t>
            </a:r>
            <a:r>
              <a:rPr lang="ru-RU" dirty="0" smtClean="0"/>
              <a:t>ГОРДОСТЬЮ </a:t>
            </a:r>
            <a:endParaRPr lang="ru-RU" dirty="0"/>
          </a:p>
          <a:p>
            <a:r>
              <a:rPr lang="ru-RU" dirty="0"/>
              <a:t>СДЕЛАНО В </a:t>
            </a:r>
            <a:r>
              <a:rPr lang="ru-RU" dirty="0" smtClean="0"/>
              <a:t>РОССИИ</a:t>
            </a:r>
          </a:p>
          <a:p>
            <a:r>
              <a:rPr lang="ru-RU" sz="1600" b="0" dirty="0">
                <a:latin typeface="Arial" panose="020B0604020202020204" pitchFamily="34" charset="0"/>
              </a:rPr>
              <a:t>Мы гордимся нашим российским производством!</a:t>
            </a:r>
          </a:p>
          <a:p>
            <a:endParaRPr lang="ru-RU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92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Server-ib\mow-transfer-01\VZA_from_AMO\KAS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91" y="-1"/>
            <a:ext cx="10714229" cy="784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 noChangeAspect="1"/>
          </p:cNvSpPr>
          <p:nvPr/>
        </p:nvSpPr>
        <p:spPr>
          <a:xfrm>
            <a:off x="4305447" y="2354563"/>
            <a:ext cx="6041711" cy="568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ru-RU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340167" y="2325170"/>
            <a:ext cx="4819769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Офис продаж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«КАСТАМОНУ МАРКЕТИНГ ЭНД ТРЕЙД»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123317, Россия, Москва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Пресненская набережная, д.10, блок Б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Деловой комплекс «Башня на набережной»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+7 495 785 77 30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sales@keas.ru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www.florpan.ru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9147" y="2325170"/>
            <a:ext cx="5444895" cy="206210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«КАСТАМОНУ ИНТЕГРЕЙТИД ВУД ИНДАСТРИ»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423600, Россия, Республика Татарстан,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Елабуга, Территория ОЭЗ «ППТ «</a:t>
            </a:r>
            <a:r>
              <a:rPr lang="ru-RU" sz="16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Алабуга</a:t>
            </a:r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Ш-2, корпус 4/1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Тел/факс: +7 85557 5 51 75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-mail: info@keas.ru</a:t>
            </a:r>
          </a:p>
          <a:p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www.keas.ru</a:t>
            </a:r>
            <a:endParaRPr lang="ru-R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3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erver-ib\mow-clients-01\KAS\102_Photos\Photos of the factory\IMG_01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-953429"/>
            <a:ext cx="13767645" cy="91784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Прямоугольник 2"/>
          <p:cNvSpPr/>
          <p:nvPr/>
        </p:nvSpPr>
        <p:spPr>
          <a:xfrm flipH="1">
            <a:off x="0" y="-969194"/>
            <a:ext cx="6479627" cy="864700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5602" y="1011186"/>
            <a:ext cx="47969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lnSpc>
                <a:spcPts val="5760"/>
              </a:lnSpc>
            </a:pP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Жить лучше </a:t>
            </a: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</a:t>
            </a:r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 </a:t>
            </a: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России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601" y="2614926"/>
            <a:ext cx="492539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несколько десятков лет компания KASTAMONU улучшает жизнь людям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Новейшие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технологии, современное оборудование, высокое качество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и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забота об окружающей среде позволили нам завоевать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доверие миллионов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потребителей во всем мире. Наш успех воодушевляет нас на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достижение новых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высот. И сегодня совместно с нашими российскими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партнерами мы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прилагаем усилия, чтобы улучшить жизнь людей в России и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странах СНГ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Для этого мы построили в г. Елабуга Республики Татарстан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современный деревообрабатывающий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завод. Являясь крупнейшим в Европе,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предприятие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не только ежегодное производство 1,8 млн.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кубометров древесных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плит, создание сотен рабочих мест, но и сильнейший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импульс для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 экономики всего региона. Мы гордимся тем, что создаем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качественную продукцию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России!</a:t>
            </a:r>
          </a:p>
          <a:p>
            <a:pPr algn="just"/>
            <a:endParaRPr lang="ru-RU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Онур </a:t>
            </a:r>
            <a:r>
              <a:rPr lang="ru-RU" sz="15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ГЮВЕН, вице-президент KASTAMONU</a:t>
            </a:r>
            <a:endParaRPr lang="ru-RU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" b="76613"/>
          <a:stretch/>
        </p:blipFill>
        <p:spPr>
          <a:xfrm flipV="1">
            <a:off x="1" y="-1250498"/>
            <a:ext cx="10688637" cy="1766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1139"/>
            <a:ext cx="10688638" cy="75545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070" y="1350918"/>
            <a:ext cx="91009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Основанная в 1969 году в Стамбуле, компания KASTAMONU сегодня – один из ведущих мировых производителей деревообрабатывающей отрасли. Мы производим древесные плиты МДФ, ДСП, ламинированные напольные покрытия, дверные накладки и мебельные панели. Продукция компании выпускается на 13-ти заводах (8 в Турции и 5 в странах Восточной Европы) и экспортируется в более чем 40 стран. Оборот компании в 2013 году составил </a:t>
            </a:r>
            <a:r>
              <a:rPr lang="ru-RU" dirty="0" smtClean="0"/>
              <a:t>1,2 </a:t>
            </a:r>
            <a:r>
              <a:rPr lang="ru-RU" dirty="0"/>
              <a:t>млрд. долларов США.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4070" y="544940"/>
            <a:ext cx="61551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Мировой игрок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00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erver-ib\mow-clients-01\KAS\102_Photos\Photos of the factory\kastamonu_1\IMG_02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344275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6238" y="5786902"/>
            <a:ext cx="5051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4800"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KASTAMONU</a:t>
            </a:r>
            <a:r>
              <a:rPr lang="ru-RU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0" dirty="0">
                <a:latin typeface="Arial" panose="020B0604020202020204" pitchFamily="34" charset="0"/>
                <a:cs typeface="Arial" panose="020B0604020202020204" pitchFamily="34" charset="0"/>
              </a:rPr>
              <a:t>– ведущий мировой производитель деревообрабатывающей отрасли</a:t>
            </a:r>
          </a:p>
        </p:txBody>
      </p:sp>
    </p:spTree>
    <p:extLst>
      <p:ext uri="{BB962C8B-B14F-4D97-AF65-F5344CB8AC3E}">
        <p14:creationId xmlns:p14="http://schemas.microsoft.com/office/powerpoint/2010/main" val="47454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erver-ib\mow-clients-01\KAS\102_Photos\Photos of the factory\kastamonu_1\IMG_9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1344275" cy="75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0335" y="425641"/>
            <a:ext cx="4595575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lnSpc>
                <a:spcPts val="576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Масштабы мирового производства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>
            <a:spLocks noChangeAspect="1"/>
          </p:cNvSpPr>
          <p:nvPr/>
        </p:nvSpPr>
        <p:spPr>
          <a:xfrm>
            <a:off x="644712" y="2770924"/>
            <a:ext cx="4766072" cy="33239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млн. м</a:t>
            </a:r>
            <a:r>
              <a:rPr lang="ru-RU" sz="15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открытых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площадей</a:t>
            </a:r>
          </a:p>
          <a:p>
            <a:pPr algn="just">
              <a:lnSpc>
                <a:spcPct val="200000"/>
              </a:lnSpc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 млн. м</a:t>
            </a:r>
            <a:r>
              <a:rPr lang="ru-RU" sz="15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крытых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площадей</a:t>
            </a:r>
          </a:p>
          <a:p>
            <a:pPr algn="just">
              <a:lnSpc>
                <a:spcPct val="200000"/>
              </a:lnSpc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 млн. м</a:t>
            </a:r>
            <a:r>
              <a:rPr lang="ru-RU" sz="15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год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МДФ</a:t>
            </a: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 млн. м</a:t>
            </a:r>
            <a:r>
              <a:rPr lang="ru-RU" sz="15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год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ДСП</a:t>
            </a: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млн. м</a:t>
            </a:r>
            <a:r>
              <a:rPr lang="ru-RU" sz="1500" b="1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год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ламинированных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полов</a:t>
            </a:r>
          </a:p>
          <a:p>
            <a:pPr algn="just">
              <a:lnSpc>
                <a:spcPct val="200000"/>
              </a:lnSpc>
            </a:pPr>
            <a:r>
              <a:rPr lang="ru-RU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млн. штук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дверных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накладок</a:t>
            </a:r>
          </a:p>
          <a:p>
            <a:pPr algn="just">
              <a:lnSpc>
                <a:spcPct val="2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44711" y="3322136"/>
            <a:ext cx="4400255" cy="1840331"/>
            <a:chOff x="5532171" y="3132944"/>
            <a:chExt cx="4766073" cy="1840331"/>
          </a:xfrm>
          <a:noFill/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5532172" y="4084727"/>
              <a:ext cx="4766072" cy="0"/>
            </a:xfrm>
            <a:prstGeom prst="line">
              <a:avLst/>
            </a:prstGeom>
            <a:grpFill/>
            <a:ln w="635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Группа 15"/>
            <p:cNvGrpSpPr/>
            <p:nvPr/>
          </p:nvGrpSpPr>
          <p:grpSpPr>
            <a:xfrm>
              <a:off x="5532171" y="3132944"/>
              <a:ext cx="4766073" cy="1840331"/>
              <a:chOff x="5532171" y="3132944"/>
              <a:chExt cx="4766073" cy="1840331"/>
            </a:xfrm>
            <a:grpFill/>
          </p:grpSpPr>
          <p:cxnSp>
            <p:nvCxnSpPr>
              <p:cNvPr id="9" name="Прямая соединительная линия 8"/>
              <p:cNvCxnSpPr/>
              <p:nvPr/>
            </p:nvCxnSpPr>
            <p:spPr>
              <a:xfrm>
                <a:off x="5532171" y="3132944"/>
                <a:ext cx="4766072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/>
              <p:cNvCxnSpPr/>
              <p:nvPr/>
            </p:nvCxnSpPr>
            <p:spPr>
              <a:xfrm>
                <a:off x="5532172" y="3608922"/>
                <a:ext cx="4766072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/>
              <p:cNvCxnSpPr/>
              <p:nvPr/>
            </p:nvCxnSpPr>
            <p:spPr>
              <a:xfrm>
                <a:off x="5532172" y="4530552"/>
                <a:ext cx="4766072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5532172" y="4973275"/>
                <a:ext cx="4766072" cy="0"/>
              </a:xfrm>
              <a:prstGeom prst="line">
                <a:avLst/>
              </a:prstGeom>
              <a:grpFill/>
              <a:ln w="63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7787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99606" y="594197"/>
            <a:ext cx="9503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Мировой игрок</a:t>
            </a:r>
          </a:p>
          <a:p>
            <a:pPr algn="just">
              <a:spcBef>
                <a:spcPts val="1200"/>
              </a:spcBef>
            </a:pPr>
            <a:r>
              <a:rPr lang="ru-RU" sz="1600" dirty="0">
                <a:solidFill>
                  <a:schemeClr val="bg1"/>
                </a:solidFill>
              </a:rPr>
              <a:t>Основанная в 1969 году в Стамбуле, компания KASTAMONU сегодня – один из </a:t>
            </a:r>
            <a:r>
              <a:rPr lang="ru-RU" sz="1600" dirty="0" smtClean="0">
                <a:solidFill>
                  <a:schemeClr val="bg1"/>
                </a:solidFill>
              </a:rPr>
              <a:t>ведущих мировых </a:t>
            </a:r>
            <a:r>
              <a:rPr lang="ru-RU" sz="1600" dirty="0">
                <a:solidFill>
                  <a:schemeClr val="bg1"/>
                </a:solidFill>
              </a:rPr>
              <a:t>производителей деревообрабатывающей отрасли. Мы </a:t>
            </a:r>
            <a:r>
              <a:rPr lang="ru-RU" sz="1600" dirty="0" smtClean="0">
                <a:solidFill>
                  <a:schemeClr val="bg1"/>
                </a:solidFill>
              </a:rPr>
              <a:t>производим древесные плиты </a:t>
            </a:r>
            <a:r>
              <a:rPr lang="ru-RU" sz="1600" dirty="0">
                <a:solidFill>
                  <a:schemeClr val="bg1"/>
                </a:solidFill>
              </a:rPr>
              <a:t>МДФ, ДСП, ламинированные напольные покрытия, дверные накладки </a:t>
            </a:r>
            <a:r>
              <a:rPr lang="ru-RU" sz="1600" dirty="0" smtClean="0">
                <a:solidFill>
                  <a:schemeClr val="bg1"/>
                </a:solidFill>
              </a:rPr>
              <a:t>и мебельные </a:t>
            </a:r>
            <a:r>
              <a:rPr lang="ru-RU" sz="1600" dirty="0">
                <a:solidFill>
                  <a:schemeClr val="bg1"/>
                </a:solidFill>
              </a:rPr>
              <a:t>панели. Продукция компании выпускается на 13-ти заводах (8 в Турции и </a:t>
            </a:r>
            <a:r>
              <a:rPr lang="ru-RU" sz="1600" dirty="0" smtClean="0">
                <a:solidFill>
                  <a:schemeClr val="bg1"/>
                </a:solidFill>
              </a:rPr>
              <a:t>5 в </a:t>
            </a:r>
            <a:r>
              <a:rPr lang="ru-RU" sz="1600" dirty="0">
                <a:solidFill>
                  <a:schemeClr val="bg1"/>
                </a:solidFill>
              </a:rPr>
              <a:t>странах Восточной Европы) и экспортируется в более чем 40 стран. Оборот </a:t>
            </a:r>
            <a:r>
              <a:rPr lang="ru-RU" sz="1600" dirty="0" smtClean="0">
                <a:solidFill>
                  <a:schemeClr val="bg1"/>
                </a:solidFill>
              </a:rPr>
              <a:t>компании в </a:t>
            </a:r>
            <a:r>
              <a:rPr lang="ru-RU" sz="1600" dirty="0">
                <a:solidFill>
                  <a:schemeClr val="bg1"/>
                </a:solidFill>
              </a:rPr>
              <a:t>2013 году составил 1,18 млрд. долларов США.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0"/>
            <a:ext cx="10688641" cy="7568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4347" y="1974614"/>
            <a:ext cx="4182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Самые </a:t>
            </a:r>
            <a:r>
              <a:rPr lang="ru-RU" dirty="0"/>
              <a:t>большие в Европе производственные площади под одной крышей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4347" y="467859"/>
            <a:ext cx="6577330" cy="1528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60"/>
              </a:lnSpc>
            </a:pP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Российский завод 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KASTAMONU</a:t>
            </a:r>
          </a:p>
        </p:txBody>
      </p:sp>
    </p:spTree>
    <p:extLst>
      <p:ext uri="{BB962C8B-B14F-4D97-AF65-F5344CB8AC3E}">
        <p14:creationId xmlns:p14="http://schemas.microsoft.com/office/powerpoint/2010/main" val="8881059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Server-ib\mow-clients-01\KAS\102_Photos\Photos of the factory\kastamonu_2\IMG_9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99000" cy="779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84582" y="406116"/>
            <a:ext cx="49553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lnSpc>
                <a:spcPts val="5760"/>
              </a:lnSpc>
            </a:pP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Масштабы</a:t>
            </a:r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российского производства</a:t>
            </a:r>
            <a:endParaRPr lang="ru-RU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84581" y="2819016"/>
            <a:ext cx="6041711" cy="3323987"/>
            <a:chOff x="4134476" y="2502902"/>
            <a:chExt cx="6312186" cy="3323987"/>
          </a:xfrm>
        </p:grpSpPr>
        <p:sp>
          <p:nvSpPr>
            <p:cNvPr id="4" name="TextBox 3"/>
            <p:cNvSpPr txBox="1">
              <a:spLocks noChangeAspect="1"/>
            </p:cNvSpPr>
            <p:nvPr/>
          </p:nvSpPr>
          <p:spPr>
            <a:xfrm>
              <a:off x="4134476" y="2502902"/>
              <a:ext cx="6312186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200000"/>
                </a:lnSpc>
              </a:pPr>
              <a:r>
                <a:rPr lang="ru-RU" sz="1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 тыс. 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5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открытых </a:t>
              </a:r>
              <a:r>
                <a:rPr lang="ru-RU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площадей</a:t>
              </a:r>
            </a:p>
            <a:p>
              <a:pPr algn="just">
                <a:lnSpc>
                  <a:spcPct val="200000"/>
                </a:lnSpc>
              </a:pPr>
              <a:r>
                <a:rPr lang="ru-RU" sz="1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165 тыс. 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5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5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	крытых </a:t>
              </a:r>
              <a:r>
                <a:rPr lang="ru-RU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площадей</a:t>
              </a:r>
            </a:p>
            <a:p>
              <a:pPr algn="just">
                <a:lnSpc>
                  <a:spcPct val="200000"/>
                </a:lnSpc>
              </a:pPr>
              <a:r>
                <a:rPr lang="ru-RU" sz="1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475 тыс. 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5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год </a:t>
              </a:r>
              <a:r>
                <a:rPr lang="ru-RU" sz="15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МДФ 				(2 кв. 2014 г.)</a:t>
              </a:r>
              <a:endPara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</a:pPr>
              <a:r>
                <a:rPr lang="ru-RU" sz="1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млн. м</a:t>
              </a:r>
              <a:r>
                <a:rPr lang="ru-RU" sz="15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год </a:t>
              </a:r>
              <a:r>
                <a:rPr lang="ru-RU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ru-RU" sz="15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ламинирован. полов	(3 </a:t>
              </a:r>
              <a:r>
                <a:rPr lang="ru-RU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кв. 2014 г.)</a:t>
              </a:r>
            </a:p>
            <a:p>
              <a:pPr algn="just">
                <a:lnSpc>
                  <a:spcPct val="200000"/>
                </a:lnSpc>
              </a:pP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725 тыс. м</a:t>
              </a:r>
              <a:r>
                <a:rPr lang="ru-RU" sz="15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год </a:t>
              </a:r>
              <a:r>
                <a:rPr lang="ru-RU" sz="15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ru-RU" sz="15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ДСП 				(2 кв. 2016 г.)</a:t>
              </a:r>
              <a:endPara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</a:pPr>
              <a:r>
                <a:rPr lang="ru-RU" sz="15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575 тыс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м</a:t>
              </a:r>
              <a:r>
                <a:rPr lang="ru-RU" sz="1500" b="1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в год </a:t>
              </a:r>
              <a:r>
                <a:rPr lang="ru-RU" sz="15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ОСП 				(1 кв. 2018 г.)</a:t>
              </a:r>
              <a:endPara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200000"/>
                </a:lnSpc>
              </a:pPr>
              <a:endPara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4150950" y="3093614"/>
              <a:ext cx="5952420" cy="1793033"/>
              <a:chOff x="4150950" y="3093614"/>
              <a:chExt cx="6147296" cy="1793033"/>
            </a:xfrm>
          </p:grpSpPr>
          <p:cxnSp>
            <p:nvCxnSpPr>
              <p:cNvPr id="13" name="Прямая соединительная линия 12"/>
              <p:cNvCxnSpPr/>
              <p:nvPr/>
            </p:nvCxnSpPr>
            <p:spPr>
              <a:xfrm>
                <a:off x="4150951" y="3990131"/>
                <a:ext cx="6147293" cy="0"/>
              </a:xfrm>
              <a:prstGeom prst="line">
                <a:avLst/>
              </a:prstGeom>
              <a:ln w="635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Группа 15"/>
              <p:cNvGrpSpPr/>
              <p:nvPr/>
            </p:nvGrpSpPr>
            <p:grpSpPr>
              <a:xfrm>
                <a:off x="4150950" y="3093614"/>
                <a:ext cx="6147296" cy="1793033"/>
                <a:chOff x="5532171" y="3069880"/>
                <a:chExt cx="4766073" cy="1793033"/>
              </a:xfrm>
            </p:grpSpPr>
            <p:cxnSp>
              <p:nvCxnSpPr>
                <p:cNvPr id="9" name="Прямая соединительная линия 8"/>
                <p:cNvCxnSpPr/>
                <p:nvPr/>
              </p:nvCxnSpPr>
              <p:spPr>
                <a:xfrm>
                  <a:off x="5532171" y="3069880"/>
                  <a:ext cx="4766072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/>
                <p:cNvCxnSpPr/>
                <p:nvPr/>
              </p:nvCxnSpPr>
              <p:spPr>
                <a:xfrm>
                  <a:off x="5532172" y="3514326"/>
                  <a:ext cx="4766072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Прямая соединительная линия 13"/>
                <p:cNvCxnSpPr/>
                <p:nvPr/>
              </p:nvCxnSpPr>
              <p:spPr>
                <a:xfrm>
                  <a:off x="5532172" y="4404424"/>
                  <a:ext cx="4766072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Прямая соединительная линия 14"/>
                <p:cNvCxnSpPr/>
                <p:nvPr/>
              </p:nvCxnSpPr>
              <p:spPr>
                <a:xfrm>
                  <a:off x="5532172" y="4862913"/>
                  <a:ext cx="4766072" cy="0"/>
                </a:xfrm>
                <a:prstGeom prst="line">
                  <a:avLst/>
                </a:prstGeom>
                <a:ln w="6350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0" name="Прямоугольник 19"/>
          <p:cNvSpPr/>
          <p:nvPr/>
        </p:nvSpPr>
        <p:spPr>
          <a:xfrm>
            <a:off x="484578" y="5943629"/>
            <a:ext cx="5713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5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такими объемами завод станет самым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крупным производителем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древесно-плитных материалов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мире,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группа KASTAMONU, достигнув планки в 6 млн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м</a:t>
            </a:r>
            <a:r>
              <a:rPr lang="ru-RU" sz="1500" baseline="30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год, войдет в четверку мировых лидеров </a:t>
            </a:r>
            <a:r>
              <a:rPr lang="ru-RU" sz="15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дерево-обрабатывающей отрасли</a:t>
            </a: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23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351"/>
            <a:ext cx="10688638" cy="75895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 flipH="1">
            <a:off x="-31" y="-1698"/>
            <a:ext cx="6355371" cy="76052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  <a:alpha val="78000"/>
                </a:schemeClr>
              </a:gs>
              <a:gs pos="0">
                <a:schemeClr val="tx1">
                  <a:alpha val="49000"/>
                </a:schemeClr>
              </a:gs>
              <a:gs pos="100000">
                <a:schemeClr val="tx1">
                  <a:alpha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25893" y="6778784"/>
            <a:ext cx="8616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spcBef>
                <a:spcPts val="1200"/>
              </a:spcBef>
              <a:defRPr sz="1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Производитель </a:t>
            </a:r>
            <a:r>
              <a:rPr lang="ru-RU" dirty="0"/>
              <a:t>– компания </a:t>
            </a:r>
            <a:r>
              <a:rPr lang="en-US" dirty="0" err="1"/>
              <a:t>Siempelkamp</a:t>
            </a:r>
            <a:r>
              <a:rPr lang="ru-RU" dirty="0" smtClean="0"/>
              <a:t>.</a:t>
            </a:r>
            <a:r>
              <a:rPr lang="en-US" dirty="0" smtClean="0"/>
              <a:t> </a:t>
            </a:r>
            <a:r>
              <a:rPr lang="ru-RU" dirty="0" smtClean="0"/>
              <a:t>Длина </a:t>
            </a:r>
            <a:r>
              <a:rPr lang="ru-RU" dirty="0"/>
              <a:t>пресса 55,3 м.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5893" y="5150228"/>
            <a:ext cx="718337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Крупнейший в Европе </a:t>
            </a:r>
            <a:endParaRPr lang="en-US" sz="4800" b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пресс </a:t>
            </a:r>
            <a:r>
              <a:rPr lang="ru-RU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МДФ/ХДФ</a:t>
            </a:r>
          </a:p>
        </p:txBody>
      </p:sp>
    </p:spTree>
    <p:extLst>
      <p:ext uri="{BB962C8B-B14F-4D97-AF65-F5344CB8AC3E}">
        <p14:creationId xmlns:p14="http://schemas.microsoft.com/office/powerpoint/2010/main" val="137948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6222</TotalTime>
  <Words>929</Words>
  <Application>Microsoft Office PowerPoint</Application>
  <PresentationFormat>Произвольный</PresentationFormat>
  <Paragraphs>105</Paragraphs>
  <Slides>25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Aharoni</vt:lpstr>
      <vt:lpstr>Arial</vt:lpstr>
      <vt:lpstr>Calibri</vt:lpstr>
      <vt:lpstr>Century Gothic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Interbrand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Interbrand</dc:creator>
  <cp:lastModifiedBy>Arina Bondareva</cp:lastModifiedBy>
  <cp:revision>249</cp:revision>
  <cp:lastPrinted>2014-07-30T03:34:39Z</cp:lastPrinted>
  <dcterms:created xsi:type="dcterms:W3CDTF">2014-07-15T12:25:59Z</dcterms:created>
  <dcterms:modified xsi:type="dcterms:W3CDTF">2014-11-10T11:42:51Z</dcterms:modified>
</cp:coreProperties>
</file>